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  <a:srgbClr val="FF0000"/>
    <a:srgbClr val="CC0000"/>
    <a:srgbClr val="0000FF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54" d="100"/>
          <a:sy n="54" d="100"/>
        </p:scale>
        <p:origin x="581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774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539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3291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4936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8018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89794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655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6599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8560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963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651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616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1470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4330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7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039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491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067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478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1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86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91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2173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03CF-92A9-4A7E-9C5D-49CEC508E2A4}" type="datetimeFigureOut">
              <a:rPr lang="ca-ES" smtClean="0"/>
              <a:t>16/10/2020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E437-5AE4-416E-9CC5-49F4F3310E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772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3" y="234665"/>
            <a:ext cx="5024047" cy="1708176"/>
          </a:xfrm>
          <a:prstGeom prst="rect">
            <a:avLst/>
          </a:prstGeom>
        </p:spPr>
      </p:pic>
      <p:grpSp>
        <p:nvGrpSpPr>
          <p:cNvPr id="12" name="Grupo 60"/>
          <p:cNvGrpSpPr/>
          <p:nvPr/>
        </p:nvGrpSpPr>
        <p:grpSpPr>
          <a:xfrm>
            <a:off x="4823443" y="-12573"/>
            <a:ext cx="5018532" cy="2062917"/>
            <a:chOff x="7384759" y="1746045"/>
            <a:chExt cx="3571414" cy="1852742"/>
          </a:xfrm>
        </p:grpSpPr>
        <p:sp>
          <p:nvSpPr>
            <p:cNvPr id="9" name="Rectángulo 61"/>
            <p:cNvSpPr/>
            <p:nvPr/>
          </p:nvSpPr>
          <p:spPr>
            <a:xfrm>
              <a:off x="7384759" y="1746045"/>
              <a:ext cx="3571414" cy="18527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s-ES" sz="12000" dirty="0" smtClean="0">
                  <a:ln w="793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4000">
                          <a:schemeClr val="accent6"/>
                        </a:gs>
                        <a:gs pos="55000">
                          <a:schemeClr val="accent6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chemeClr val="accent1"/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  <a:latin typeface="Bradley Hand ITC" panose="03070402050302030203" pitchFamily="66" charset="0"/>
                </a:rPr>
                <a:t>SIA</a:t>
              </a:r>
              <a:endParaRPr lang="es-ES" sz="12000" dirty="0">
                <a:ln w="793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4000">
                        <a:schemeClr val="accent6"/>
                      </a:gs>
                      <a:gs pos="55000">
                        <a:schemeClr val="accent6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10" name="Rectángulo 62"/>
            <p:cNvSpPr/>
            <p:nvPr/>
          </p:nvSpPr>
          <p:spPr>
            <a:xfrm>
              <a:off x="7662945" y="2817800"/>
              <a:ext cx="314861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3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ESTUDIANTS</a:t>
              </a:r>
              <a:endParaRPr lang="ca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1" name="Rectángulo 1023"/>
            <p:cNvSpPr/>
            <p:nvPr/>
          </p:nvSpPr>
          <p:spPr>
            <a:xfrm>
              <a:off x="7777886" y="3260232"/>
              <a:ext cx="2857835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a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Sistema d'informació acadèmica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62" y="2280039"/>
            <a:ext cx="5136301" cy="116949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9999902" y="532356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147px × </a:t>
            </a:r>
            <a:r>
              <a:rPr lang="es-ES" dirty="0" smtClean="0"/>
              <a:t>43px</a:t>
            </a:r>
          </a:p>
          <a:p>
            <a:r>
              <a:rPr lang="es-ES" dirty="0" smtClean="0"/>
              <a:t>0,95 x 3,92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650" y="145708"/>
            <a:ext cx="1409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8105739" y="4573009"/>
            <a:ext cx="3066064" cy="733129"/>
            <a:chOff x="6120623" y="4696120"/>
            <a:chExt cx="3066064" cy="733129"/>
          </a:xfrm>
        </p:grpSpPr>
        <p:sp>
          <p:nvSpPr>
            <p:cNvPr id="13" name="Rectángulo redondeado 20"/>
            <p:cNvSpPr>
              <a:spLocks noChangeAspect="1"/>
            </p:cNvSpPr>
            <p:nvPr/>
          </p:nvSpPr>
          <p:spPr>
            <a:xfrm>
              <a:off x="6120623" y="4696120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5" name="Rectángulo 21"/>
            <p:cNvSpPr/>
            <p:nvPr/>
          </p:nvSpPr>
          <p:spPr>
            <a:xfrm>
              <a:off x="6784087" y="5183028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1" name="Rectángulo 9"/>
            <p:cNvSpPr/>
            <p:nvPr/>
          </p:nvSpPr>
          <p:spPr>
            <a:xfrm>
              <a:off x="7520846" y="4857022"/>
              <a:ext cx="1665841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ESTUDIANTS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7811433" y="5481084"/>
            <a:ext cx="3092355" cy="733129"/>
            <a:chOff x="6203031" y="5628676"/>
            <a:chExt cx="3092355" cy="733129"/>
          </a:xfrm>
        </p:grpSpPr>
        <p:sp>
          <p:nvSpPr>
            <p:cNvPr id="22" name="Rectángulo redondeado 12"/>
            <p:cNvSpPr>
              <a:spLocks noChangeAspect="1"/>
            </p:cNvSpPr>
            <p:nvPr/>
          </p:nvSpPr>
          <p:spPr>
            <a:xfrm>
              <a:off x="6203031" y="5628676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3" name="Rectángulo 14"/>
            <p:cNvSpPr/>
            <p:nvPr/>
          </p:nvSpPr>
          <p:spPr>
            <a:xfrm>
              <a:off x="6866495" y="6115584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4" name="Rectángulo 9"/>
            <p:cNvSpPr/>
            <p:nvPr/>
          </p:nvSpPr>
          <p:spPr>
            <a:xfrm>
              <a:off x="7576966" y="5789578"/>
              <a:ext cx="1718420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a-ES" sz="1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PROFESSORS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8186656" y="3503863"/>
            <a:ext cx="3170534" cy="1015663"/>
            <a:chOff x="6124852" y="3549933"/>
            <a:chExt cx="3170534" cy="1015663"/>
          </a:xfrm>
        </p:grpSpPr>
        <p:sp>
          <p:nvSpPr>
            <p:cNvPr id="26" name="Rectángulo redondeado 12"/>
            <p:cNvSpPr>
              <a:spLocks noChangeAspect="1"/>
            </p:cNvSpPr>
            <p:nvPr/>
          </p:nvSpPr>
          <p:spPr>
            <a:xfrm>
              <a:off x="6270264" y="3691201"/>
              <a:ext cx="3025122" cy="7331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6"/>
                </a:gs>
                <a:gs pos="81000">
                  <a:schemeClr val="accent6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7" name="Rectángulo 14"/>
            <p:cNvSpPr/>
            <p:nvPr/>
          </p:nvSpPr>
          <p:spPr>
            <a:xfrm>
              <a:off x="6933728" y="4178109"/>
              <a:ext cx="186301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a-ES" sz="1000" dirty="0" smtClean="0"/>
                <a:t>Sistema d'informació acadèmica</a:t>
              </a:r>
              <a:endParaRPr lang="ca-ES" sz="1000" dirty="0"/>
            </a:p>
          </p:txBody>
        </p:sp>
        <p:sp>
          <p:nvSpPr>
            <p:cNvPr id="28" name="Rectángulo 9"/>
            <p:cNvSpPr/>
            <p:nvPr/>
          </p:nvSpPr>
          <p:spPr>
            <a:xfrm>
              <a:off x="7990827" y="3839555"/>
              <a:ext cx="1237326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1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rPr>
                <a:t>OFERTES</a:t>
              </a:r>
              <a:endParaRPr lang="ca-E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6124852" y="3549933"/>
              <a:ext cx="1617751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6000" b="1" dirty="0" smtClean="0">
                  <a:ln w="25400">
                    <a:noFill/>
                  </a:ln>
                  <a:effectLst>
                    <a:outerShdw blurRad="60007" dist="200025" dir="15000000" sx="65000" sy="65000" kx="-1800000" algn="bl" rotWithShape="0">
                      <a:schemeClr val="tx1">
                        <a:alpha val="32000"/>
                      </a:schemeClr>
                    </a:outerShdw>
                  </a:effectLst>
                  <a:latin typeface="Bradley Hand ITC" panose="03070402050302030203" pitchFamily="66" charset="0"/>
                </a:rPr>
                <a:t>TFG</a:t>
              </a:r>
              <a:endParaRPr lang="es-ES" sz="6000" b="1" dirty="0">
                <a:ln w="793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4000">
                        <a:schemeClr val="accent6"/>
                      </a:gs>
                      <a:gs pos="55000">
                        <a:schemeClr val="accent6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radley Hand ITC" panose="03070402050302030203" pitchFamily="66" charset="0"/>
              </a:endParaRPr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8259362" y="1811293"/>
            <a:ext cx="3025122" cy="733129"/>
            <a:chOff x="5301473" y="2670825"/>
            <a:chExt cx="3025122" cy="733129"/>
          </a:xfrm>
        </p:grpSpPr>
        <p:grpSp>
          <p:nvGrpSpPr>
            <p:cNvPr id="5" name="4 Grupo"/>
            <p:cNvGrpSpPr/>
            <p:nvPr/>
          </p:nvGrpSpPr>
          <p:grpSpPr>
            <a:xfrm>
              <a:off x="5301473" y="2670825"/>
              <a:ext cx="3025122" cy="733129"/>
              <a:chOff x="6277252" y="2670825"/>
              <a:chExt cx="3025122" cy="733129"/>
            </a:xfrm>
          </p:grpSpPr>
          <p:sp>
            <p:nvSpPr>
              <p:cNvPr id="36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7" name="Rectángulo 14"/>
              <p:cNvSpPr/>
              <p:nvPr/>
            </p:nvSpPr>
            <p:spPr>
              <a:xfrm>
                <a:off x="6940716" y="3157733"/>
                <a:ext cx="1863011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a-ES" sz="1000" dirty="0" smtClean="0"/>
                  <a:t>Sistema d'informació acadèmica</a:t>
                </a:r>
                <a:endParaRPr lang="ca-ES" sz="1000" dirty="0"/>
              </a:p>
            </p:txBody>
          </p:sp>
          <p:sp>
            <p:nvSpPr>
              <p:cNvPr id="38" name="Rectángulo 9"/>
              <p:cNvSpPr/>
              <p:nvPr/>
            </p:nvSpPr>
            <p:spPr>
              <a:xfrm>
                <a:off x="7076948" y="2770102"/>
                <a:ext cx="2206373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ES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DEFENSATS</a:t>
                </a:r>
                <a:endParaRPr lang="ca-E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73" t="23255" r="18480" b="38046"/>
            <a:stretch/>
          </p:blipFill>
          <p:spPr bwMode="auto">
            <a:xfrm>
              <a:off x="5341593" y="2689168"/>
              <a:ext cx="706849" cy="62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5" name="Picture 11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771" y="2896725"/>
            <a:ext cx="1411200" cy="3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7"/>
          <p:cNvGrpSpPr/>
          <p:nvPr/>
        </p:nvGrpSpPr>
        <p:grpSpPr>
          <a:xfrm>
            <a:off x="420915" y="3380509"/>
            <a:ext cx="6463158" cy="1334285"/>
            <a:chOff x="420915" y="3380509"/>
            <a:chExt cx="6463158" cy="1334285"/>
          </a:xfrm>
        </p:grpSpPr>
        <p:grpSp>
          <p:nvGrpSpPr>
            <p:cNvPr id="3" name="Agrupa 2"/>
            <p:cNvGrpSpPr/>
            <p:nvPr/>
          </p:nvGrpSpPr>
          <p:grpSpPr>
            <a:xfrm>
              <a:off x="451654" y="3380509"/>
              <a:ext cx="6432419" cy="1334285"/>
              <a:chOff x="447960" y="3357578"/>
              <a:chExt cx="6752138" cy="1359944"/>
            </a:xfrm>
          </p:grpSpPr>
          <p:sp>
            <p:nvSpPr>
              <p:cNvPr id="17" name="Rectángulo 16"/>
              <p:cNvSpPr/>
              <p:nvPr/>
            </p:nvSpPr>
            <p:spPr>
              <a:xfrm>
                <a:off x="447960" y="3357578"/>
                <a:ext cx="6752138" cy="1359944"/>
              </a:xfrm>
              <a:prstGeom prst="rect">
                <a:avLst/>
              </a:prstGeom>
              <a:noFill/>
              <a:effectLst/>
            </p:spPr>
            <p:txBody>
              <a:bodyPr wrap="square" lIns="91440" tIns="45720" rIns="91440" bIns="45720">
                <a:noAutofit/>
              </a:bodyPr>
              <a:lstStyle/>
              <a:p>
                <a:pPr algn="ctr"/>
                <a:r>
                  <a:rPr lang="es-ES" sz="8000" dirty="0">
                    <a:ln w="25400"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HORARIS</a:t>
                </a:r>
              </a:p>
            </p:txBody>
          </p:sp>
          <p:pic>
            <p:nvPicPr>
              <p:cNvPr id="32" name="Picture 8" descr="Clock 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952" y="3630617"/>
                <a:ext cx="714617" cy="714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Rectangle arrodonit 15"/>
            <p:cNvSpPr/>
            <p:nvPr/>
          </p:nvSpPr>
          <p:spPr>
            <a:xfrm>
              <a:off x="420915" y="3403954"/>
              <a:ext cx="5878286" cy="116905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19" name="Agrupa 18"/>
          <p:cNvGrpSpPr/>
          <p:nvPr/>
        </p:nvGrpSpPr>
        <p:grpSpPr>
          <a:xfrm>
            <a:off x="420913" y="4903188"/>
            <a:ext cx="6734631" cy="1334285"/>
            <a:chOff x="420913" y="4903188"/>
            <a:chExt cx="6734631" cy="1334285"/>
          </a:xfrm>
        </p:grpSpPr>
        <p:grpSp>
          <p:nvGrpSpPr>
            <p:cNvPr id="39" name="Agrupa 38"/>
            <p:cNvGrpSpPr/>
            <p:nvPr/>
          </p:nvGrpSpPr>
          <p:grpSpPr>
            <a:xfrm>
              <a:off x="420913" y="4903188"/>
              <a:ext cx="6734631" cy="1334285"/>
              <a:chOff x="420914" y="3238724"/>
              <a:chExt cx="6734631" cy="1334285"/>
            </a:xfrm>
          </p:grpSpPr>
          <p:sp>
            <p:nvSpPr>
              <p:cNvPr id="43" name="Rectángulo 16"/>
              <p:cNvSpPr/>
              <p:nvPr/>
            </p:nvSpPr>
            <p:spPr>
              <a:xfrm>
                <a:off x="723126" y="3238724"/>
                <a:ext cx="6432419" cy="1334285"/>
              </a:xfrm>
              <a:prstGeom prst="rect">
                <a:avLst/>
              </a:prstGeom>
              <a:noFill/>
              <a:effectLst>
                <a:outerShdw blurRad="50800" dist="50800" dir="5400000" algn="ctr" rotWithShape="0">
                  <a:schemeClr val="tx2"/>
                </a:outerShdw>
              </a:effectLst>
            </p:spPr>
            <p:txBody>
              <a:bodyPr wrap="square" lIns="91440" tIns="45720" rIns="91440" bIns="45720">
                <a:noAutofit/>
              </a:bodyPr>
              <a:lstStyle/>
              <a:p>
                <a:pPr algn="ctr"/>
                <a:r>
                  <a:rPr lang="ca-ES" sz="8000" dirty="0" smtClean="0">
                    <a:ln w="25400"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latin typeface="Helvetica" panose="020B0604020202030204" pitchFamily="34" charset="0"/>
                  </a:rPr>
                  <a:t>e-secretaria</a:t>
                </a:r>
                <a:endParaRPr lang="ca-ES" sz="8000" dirty="0">
                  <a:ln w="793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4000">
                          <a:schemeClr val="accent6"/>
                        </a:gs>
                        <a:gs pos="55000">
                          <a:schemeClr val="accent6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chemeClr val="accent1">
                      <a:lumMod val="75000"/>
                    </a:schemeClr>
                  </a:solidFill>
                  <a:latin typeface="Helvetica" panose="020B0604020202030204" pitchFamily="34" charset="0"/>
                </a:endParaRPr>
              </a:p>
            </p:txBody>
          </p:sp>
          <p:sp>
            <p:nvSpPr>
              <p:cNvPr id="42" name="Rectangle arrodonit 41"/>
              <p:cNvSpPr/>
              <p:nvPr/>
            </p:nvSpPr>
            <p:spPr>
              <a:xfrm>
                <a:off x="420914" y="3403954"/>
                <a:ext cx="6734631" cy="116905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</p:grpSp>
        <p:pic>
          <p:nvPicPr>
            <p:cNvPr id="41" name="Picture 2" descr="messages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654" y="5230179"/>
              <a:ext cx="755077" cy="755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4684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9999902" y="532356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147px × </a:t>
            </a:r>
            <a:r>
              <a:rPr lang="es-ES" dirty="0" smtClean="0"/>
              <a:t>43px</a:t>
            </a:r>
          </a:p>
          <a:p>
            <a:r>
              <a:rPr lang="es-ES" dirty="0" smtClean="0"/>
              <a:t>0,95 x 3,92</a:t>
            </a: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650" y="145708"/>
            <a:ext cx="1409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1489047" y="445558"/>
            <a:ext cx="3025122" cy="733129"/>
            <a:chOff x="1928686" y="2101198"/>
            <a:chExt cx="3025122" cy="733129"/>
          </a:xfrm>
        </p:grpSpPr>
        <p:grpSp>
          <p:nvGrpSpPr>
            <p:cNvPr id="10" name="4 Grupo"/>
            <p:cNvGrpSpPr/>
            <p:nvPr/>
          </p:nvGrpSpPr>
          <p:grpSpPr>
            <a:xfrm>
              <a:off x="1928686" y="2101198"/>
              <a:ext cx="3025122" cy="733129"/>
              <a:chOff x="6277252" y="2670825"/>
              <a:chExt cx="3025122" cy="733129"/>
            </a:xfrm>
          </p:grpSpPr>
          <p:sp>
            <p:nvSpPr>
              <p:cNvPr id="1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4" name="Rectángulo 9"/>
              <p:cNvSpPr/>
              <p:nvPr/>
            </p:nvSpPr>
            <p:spPr>
              <a:xfrm>
                <a:off x="7459714" y="2770102"/>
                <a:ext cx="1440843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Horaris</a:t>
                </a:r>
                <a:endParaRPr lang="ca-E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32" name="Picture 8" descr="Clock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365" y="2182407"/>
              <a:ext cx="572907" cy="572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Rectángulo 38"/>
          <p:cNvSpPr/>
          <p:nvPr/>
        </p:nvSpPr>
        <p:spPr>
          <a:xfrm>
            <a:off x="9822910" y="5405643"/>
            <a:ext cx="1424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148px × 36px</a:t>
            </a:r>
          </a:p>
          <a:p>
            <a:r>
              <a:rPr lang="ca-ES" dirty="0" smtClean="0"/>
              <a:t>1,11 x 4,23</a:t>
            </a:r>
            <a:endParaRPr lang="ca-ES" dirty="0"/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4554" y="4439310"/>
            <a:ext cx="1524000" cy="400050"/>
          </a:xfrm>
          <a:prstGeom prst="rect">
            <a:avLst/>
          </a:prstGeom>
        </p:spPr>
      </p:pic>
      <p:sp>
        <p:nvSpPr>
          <p:cNvPr id="52" name="Rectángulo 51"/>
          <p:cNvSpPr/>
          <p:nvPr/>
        </p:nvSpPr>
        <p:spPr>
          <a:xfrm>
            <a:off x="9822910" y="6207839"/>
            <a:ext cx="1424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249px × 60px</a:t>
            </a:r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148" y="445558"/>
            <a:ext cx="30241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 t="8469" r="1076" b="10950"/>
          <a:stretch/>
        </p:blipFill>
        <p:spPr bwMode="auto">
          <a:xfrm>
            <a:off x="5390335" y="1400975"/>
            <a:ext cx="3096000" cy="75600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Agrupa 2"/>
          <p:cNvGrpSpPr/>
          <p:nvPr/>
        </p:nvGrpSpPr>
        <p:grpSpPr>
          <a:xfrm>
            <a:off x="1508961" y="1423846"/>
            <a:ext cx="3025122" cy="733129"/>
            <a:chOff x="2691423" y="4672514"/>
            <a:chExt cx="3025122" cy="733129"/>
          </a:xfrm>
        </p:grpSpPr>
        <p:grpSp>
          <p:nvGrpSpPr>
            <p:cNvPr id="32" name="4 Grupo"/>
            <p:cNvGrpSpPr/>
            <p:nvPr/>
          </p:nvGrpSpPr>
          <p:grpSpPr>
            <a:xfrm>
              <a:off x="2691423" y="4672514"/>
              <a:ext cx="3025122" cy="733129"/>
              <a:chOff x="6277252" y="2670825"/>
              <a:chExt cx="3025122" cy="733129"/>
            </a:xfrm>
          </p:grpSpPr>
          <p:sp>
            <p:nvSpPr>
              <p:cNvPr id="3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35" name="Rectángulo 9"/>
              <p:cNvSpPr/>
              <p:nvPr/>
            </p:nvSpPr>
            <p:spPr>
              <a:xfrm>
                <a:off x="7243984" y="2770102"/>
                <a:ext cx="1872307" cy="600164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Calendari</a:t>
                </a:r>
              </a:p>
              <a:p>
                <a:pPr algn="ctr"/>
                <a:r>
                  <a:rPr lang="ca-ES" sz="11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acadèmic</a:t>
                </a:r>
                <a:endParaRPr lang="ca-ES" sz="11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41" name="Picture 10" descr="Calendar daily page on day 3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1215" y="4737636"/>
              <a:ext cx="602883" cy="602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280" y="4350241"/>
            <a:ext cx="306705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Agrupa 10"/>
          <p:cNvGrpSpPr/>
          <p:nvPr/>
        </p:nvGrpSpPr>
        <p:grpSpPr>
          <a:xfrm>
            <a:off x="8818613" y="1691644"/>
            <a:ext cx="3025122" cy="733129"/>
            <a:chOff x="1508961" y="4248000"/>
            <a:chExt cx="3025122" cy="733129"/>
          </a:xfrm>
        </p:grpSpPr>
        <p:grpSp>
          <p:nvGrpSpPr>
            <p:cNvPr id="51" name="4 Grupo"/>
            <p:cNvGrpSpPr/>
            <p:nvPr/>
          </p:nvGrpSpPr>
          <p:grpSpPr>
            <a:xfrm>
              <a:off x="1508961" y="4248000"/>
              <a:ext cx="3025122" cy="733129"/>
              <a:chOff x="6277252" y="2670825"/>
              <a:chExt cx="3025122" cy="733129"/>
            </a:xfrm>
          </p:grpSpPr>
          <p:sp>
            <p:nvSpPr>
              <p:cNvPr id="5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noFill/>
              <a:ln w="285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55" name="Rectángulo 9"/>
              <p:cNvSpPr/>
              <p:nvPr/>
            </p:nvSpPr>
            <p:spPr>
              <a:xfrm>
                <a:off x="7257479" y="2702727"/>
                <a:ext cx="1845313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b="0" cap="none" spc="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Matrícula</a:t>
                </a:r>
                <a:endParaRPr lang="ca-ES" sz="2800" b="0" cap="none" spc="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4" name="QuadreDeText 3"/>
            <p:cNvSpPr txBox="1"/>
            <p:nvPr/>
          </p:nvSpPr>
          <p:spPr>
            <a:xfrm>
              <a:off x="2777611" y="4633308"/>
              <a:ext cx="120772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a-ES" sz="1600" dirty="0" smtClean="0">
                  <a:latin typeface="Arial Black" panose="020B0A04020102020204" pitchFamily="34" charset="0"/>
                </a:rPr>
                <a:t>2017-18</a:t>
              </a:r>
              <a:endParaRPr lang="ca-ES" sz="1600" dirty="0">
                <a:latin typeface="Arial Black" panose="020B0A04020102020204" pitchFamily="34" charset="0"/>
              </a:endParaRPr>
            </a:p>
          </p:txBody>
        </p:sp>
        <p:pic>
          <p:nvPicPr>
            <p:cNvPr id="9" name="Picture 10" descr="Pen on square of paper interface symbo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4211" y="4297638"/>
              <a:ext cx="633852" cy="633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627" y="5242784"/>
            <a:ext cx="305435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7"/>
          <p:cNvGrpSpPr/>
          <p:nvPr/>
        </p:nvGrpSpPr>
        <p:grpSpPr>
          <a:xfrm>
            <a:off x="1407361" y="3278874"/>
            <a:ext cx="3025122" cy="733129"/>
            <a:chOff x="1426411" y="5221974"/>
            <a:chExt cx="3025122" cy="733129"/>
          </a:xfrm>
        </p:grpSpPr>
        <p:grpSp>
          <p:nvGrpSpPr>
            <p:cNvPr id="56" name="Agrupa 55"/>
            <p:cNvGrpSpPr/>
            <p:nvPr/>
          </p:nvGrpSpPr>
          <p:grpSpPr>
            <a:xfrm>
              <a:off x="1426411" y="5221974"/>
              <a:ext cx="3025122" cy="733129"/>
              <a:chOff x="2691423" y="4672514"/>
              <a:chExt cx="3025122" cy="733129"/>
            </a:xfrm>
          </p:grpSpPr>
          <p:grpSp>
            <p:nvGrpSpPr>
              <p:cNvPr id="57" name="4 Grupo"/>
              <p:cNvGrpSpPr/>
              <p:nvPr/>
            </p:nvGrpSpPr>
            <p:grpSpPr>
              <a:xfrm>
                <a:off x="2691423" y="4672514"/>
                <a:ext cx="3025122" cy="733129"/>
                <a:chOff x="6277252" y="2670825"/>
                <a:chExt cx="3025122" cy="733129"/>
              </a:xfrm>
            </p:grpSpPr>
            <p:sp>
              <p:nvSpPr>
                <p:cNvPr id="59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70825"/>
                  <a:ext cx="3025122" cy="73312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54000">
                      <a:schemeClr val="accent6"/>
                    </a:gs>
                    <a:gs pos="81000">
                      <a:schemeClr val="accent6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dirty="0"/>
                </a:p>
              </p:txBody>
            </p:sp>
            <p:sp>
              <p:nvSpPr>
                <p:cNvPr id="60" name="Rectángulo 9"/>
                <p:cNvSpPr/>
                <p:nvPr/>
              </p:nvSpPr>
              <p:spPr>
                <a:xfrm>
                  <a:off x="7216605" y="2719302"/>
                  <a:ext cx="192706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800" dirty="0" smtClean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Avaluació</a:t>
                  </a:r>
                </a:p>
              </p:txBody>
            </p:sp>
          </p:grpSp>
          <p:pic>
            <p:nvPicPr>
              <p:cNvPr id="58" name="Picture 10" descr="Calendar daily page on day 31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215" y="4737636"/>
                <a:ext cx="602883" cy="6028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" name="QuadreDeText 12"/>
            <p:cNvSpPr txBox="1"/>
            <p:nvPr/>
          </p:nvSpPr>
          <p:spPr>
            <a:xfrm>
              <a:off x="2239497" y="5551008"/>
              <a:ext cx="2192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b="1" dirty="0" smtClean="0">
                  <a:latin typeface="Arial Black" panose="020B0A04020102020204" pitchFamily="34" charset="0"/>
                </a:rPr>
                <a:t>Calendari 14-15</a:t>
              </a:r>
              <a:endParaRPr lang="ca-ES" b="1" dirty="0">
                <a:latin typeface="Arial Black" panose="020B0A04020102020204" pitchFamily="34" charset="0"/>
              </a:endParaRPr>
            </a:p>
          </p:txBody>
        </p:sp>
      </p:grp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198" y="2603356"/>
            <a:ext cx="309721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Agrupa 7"/>
          <p:cNvGrpSpPr/>
          <p:nvPr/>
        </p:nvGrpSpPr>
        <p:grpSpPr>
          <a:xfrm>
            <a:off x="1426411" y="4350241"/>
            <a:ext cx="3025122" cy="733129"/>
            <a:chOff x="1426411" y="4350241"/>
            <a:chExt cx="3025122" cy="733129"/>
          </a:xfrm>
        </p:grpSpPr>
        <p:grpSp>
          <p:nvGrpSpPr>
            <p:cNvPr id="42" name="4 Grupo"/>
            <p:cNvGrpSpPr/>
            <p:nvPr/>
          </p:nvGrpSpPr>
          <p:grpSpPr>
            <a:xfrm>
              <a:off x="1426411" y="4350241"/>
              <a:ext cx="3025122" cy="733129"/>
              <a:chOff x="6277252" y="2670825"/>
              <a:chExt cx="3025122" cy="733129"/>
            </a:xfrm>
          </p:grpSpPr>
          <p:sp>
            <p:nvSpPr>
              <p:cNvPr id="44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/>
              </a:p>
            </p:txBody>
          </p:sp>
          <p:sp>
            <p:nvSpPr>
              <p:cNvPr id="45" name="Rectángulo 9"/>
              <p:cNvSpPr/>
              <p:nvPr/>
            </p:nvSpPr>
            <p:spPr>
              <a:xfrm>
                <a:off x="7065248" y="2851223"/>
                <a:ext cx="203754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omic Sans MS" panose="030F0702030302020204" pitchFamily="66" charset="0"/>
                  </a:rPr>
                  <a:t>e</a:t>
                </a:r>
                <a:r>
                  <a:rPr lang="ca-ES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-secretaria</a:t>
                </a:r>
              </a:p>
            </p:txBody>
          </p:sp>
        </p:grpSp>
        <p:pic>
          <p:nvPicPr>
            <p:cNvPr id="2" name="Picture 2" descr="messages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bg1">
                  <a:lumMod val="9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845" y="4434971"/>
              <a:ext cx="560668" cy="560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43" y="3542794"/>
            <a:ext cx="30241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Agrupa 42"/>
          <p:cNvGrpSpPr/>
          <p:nvPr/>
        </p:nvGrpSpPr>
        <p:grpSpPr>
          <a:xfrm>
            <a:off x="1322878" y="5481146"/>
            <a:ext cx="3025122" cy="733129"/>
            <a:chOff x="1426411" y="5221974"/>
            <a:chExt cx="3025122" cy="733129"/>
          </a:xfrm>
        </p:grpSpPr>
        <p:grpSp>
          <p:nvGrpSpPr>
            <p:cNvPr id="46" name="Agrupa 45"/>
            <p:cNvGrpSpPr/>
            <p:nvPr/>
          </p:nvGrpSpPr>
          <p:grpSpPr>
            <a:xfrm>
              <a:off x="1426411" y="5221974"/>
              <a:ext cx="3025122" cy="733129"/>
              <a:chOff x="2691423" y="4672514"/>
              <a:chExt cx="3025122" cy="733129"/>
            </a:xfrm>
          </p:grpSpPr>
          <p:grpSp>
            <p:nvGrpSpPr>
              <p:cNvPr id="48" name="4 Grupo"/>
              <p:cNvGrpSpPr/>
              <p:nvPr/>
            </p:nvGrpSpPr>
            <p:grpSpPr>
              <a:xfrm>
                <a:off x="2691423" y="4672514"/>
                <a:ext cx="3025122" cy="733129"/>
                <a:chOff x="6277252" y="2670825"/>
                <a:chExt cx="3025122" cy="733129"/>
              </a:xfrm>
            </p:grpSpPr>
            <p:sp>
              <p:nvSpPr>
                <p:cNvPr id="50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70825"/>
                  <a:ext cx="3025122" cy="733129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54000">
                      <a:schemeClr val="accent6"/>
                    </a:gs>
                    <a:gs pos="81000">
                      <a:schemeClr val="accent6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dirty="0"/>
                </a:p>
              </p:txBody>
            </p:sp>
            <p:sp>
              <p:nvSpPr>
                <p:cNvPr id="53" name="Rectángulo 9"/>
                <p:cNvSpPr/>
                <p:nvPr/>
              </p:nvSpPr>
              <p:spPr>
                <a:xfrm>
                  <a:off x="7216605" y="2719302"/>
                  <a:ext cx="192706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800" dirty="0" smtClean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Avaluació</a:t>
                  </a:r>
                </a:p>
              </p:txBody>
            </p:sp>
          </p:grpSp>
          <p:pic>
            <p:nvPicPr>
              <p:cNvPr id="49" name="Picture 10" descr="Calendar daily page on day 31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1215" y="4737636"/>
                <a:ext cx="602883" cy="6028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7" name="QuadreDeText 46"/>
            <p:cNvSpPr txBox="1"/>
            <p:nvPr/>
          </p:nvSpPr>
          <p:spPr>
            <a:xfrm>
              <a:off x="2239497" y="5551008"/>
              <a:ext cx="2192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b="1" dirty="0" smtClean="0">
                  <a:latin typeface="Arial Black" panose="020B0A04020102020204" pitchFamily="34" charset="0"/>
                </a:rPr>
                <a:t>Calendari 15-16</a:t>
              </a:r>
              <a:endParaRPr lang="ca-ES" b="1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61" name="Agrupa 60"/>
          <p:cNvGrpSpPr/>
          <p:nvPr/>
        </p:nvGrpSpPr>
        <p:grpSpPr>
          <a:xfrm>
            <a:off x="1578811" y="2533500"/>
            <a:ext cx="3025122" cy="733129"/>
            <a:chOff x="1508961" y="4248000"/>
            <a:chExt cx="3025122" cy="733129"/>
          </a:xfrm>
        </p:grpSpPr>
        <p:grpSp>
          <p:nvGrpSpPr>
            <p:cNvPr id="62" name="4 Grupo"/>
            <p:cNvGrpSpPr/>
            <p:nvPr/>
          </p:nvGrpSpPr>
          <p:grpSpPr>
            <a:xfrm>
              <a:off x="1508961" y="4248000"/>
              <a:ext cx="3025122" cy="733129"/>
              <a:chOff x="6277252" y="2670825"/>
              <a:chExt cx="3025122" cy="733129"/>
            </a:xfrm>
          </p:grpSpPr>
          <p:sp>
            <p:nvSpPr>
              <p:cNvPr id="65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4000">
                    <a:schemeClr val="accent6"/>
                  </a:gs>
                  <a:gs pos="81000">
                    <a:schemeClr val="accent6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66" name="Rectángulo 9"/>
              <p:cNvSpPr/>
              <p:nvPr/>
            </p:nvSpPr>
            <p:spPr>
              <a:xfrm>
                <a:off x="7257479" y="2770102"/>
                <a:ext cx="1845313" cy="43088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Matrícula</a:t>
                </a:r>
                <a:endParaRPr lang="ca-ES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63" name="QuadreDeText 62"/>
            <p:cNvSpPr txBox="1"/>
            <p:nvPr/>
          </p:nvSpPr>
          <p:spPr>
            <a:xfrm>
              <a:off x="2685135" y="463330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dirty="0" smtClean="0">
                  <a:latin typeface="Arial Black" panose="020B0A04020102020204" pitchFamily="34" charset="0"/>
                </a:rPr>
                <a:t>15-16</a:t>
              </a:r>
              <a:endParaRPr lang="ca-ES" sz="1600" dirty="0">
                <a:latin typeface="Arial Black" panose="020B0A04020102020204" pitchFamily="34" charset="0"/>
              </a:endParaRPr>
            </a:p>
          </p:txBody>
        </p:sp>
        <p:pic>
          <p:nvPicPr>
            <p:cNvPr id="64" name="Picture 10" descr="Pen on square of paper interface symbol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4211" y="4297638"/>
              <a:ext cx="633852" cy="633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24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 8"/>
          <p:cNvGrpSpPr/>
          <p:nvPr/>
        </p:nvGrpSpPr>
        <p:grpSpPr>
          <a:xfrm>
            <a:off x="1432761" y="734513"/>
            <a:ext cx="3025122" cy="733129"/>
            <a:chOff x="1883611" y="2556963"/>
            <a:chExt cx="3025122" cy="733129"/>
          </a:xfrm>
        </p:grpSpPr>
        <p:grpSp>
          <p:nvGrpSpPr>
            <p:cNvPr id="5" name="4 Grupo"/>
            <p:cNvGrpSpPr/>
            <p:nvPr/>
          </p:nvGrpSpPr>
          <p:grpSpPr>
            <a:xfrm>
              <a:off x="1883611" y="2556963"/>
              <a:ext cx="3025122" cy="733129"/>
              <a:chOff x="6277252" y="2670825"/>
              <a:chExt cx="3025122" cy="733129"/>
            </a:xfrm>
          </p:grpSpPr>
          <p:sp>
            <p:nvSpPr>
              <p:cNvPr id="7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8" name="Rectángulo 9"/>
              <p:cNvSpPr/>
              <p:nvPr/>
            </p:nvSpPr>
            <p:spPr>
              <a:xfrm>
                <a:off x="7115138" y="2883500"/>
                <a:ext cx="2130006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Portes Obertes</a:t>
                </a:r>
              </a:p>
            </p:txBody>
          </p:sp>
        </p:grpSp>
        <p:pic>
          <p:nvPicPr>
            <p:cNvPr id="2050" name="Picture 2" descr="Open class door with student in different attitudes and the teacher tired and resigned out with head down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256"/>
            <a:stretch/>
          </p:blipFill>
          <p:spPr bwMode="auto">
            <a:xfrm>
              <a:off x="2019047" y="2644450"/>
              <a:ext cx="604800" cy="55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731981"/>
            <a:ext cx="314007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Agrupa 16"/>
          <p:cNvGrpSpPr/>
          <p:nvPr/>
        </p:nvGrpSpPr>
        <p:grpSpPr>
          <a:xfrm>
            <a:off x="1375531" y="1587499"/>
            <a:ext cx="3082352" cy="871715"/>
            <a:chOff x="1375531" y="1587499"/>
            <a:chExt cx="3082352" cy="871715"/>
          </a:xfrm>
        </p:grpSpPr>
        <p:grpSp>
          <p:nvGrpSpPr>
            <p:cNvPr id="13" name="4 Grupo"/>
            <p:cNvGrpSpPr/>
            <p:nvPr/>
          </p:nvGrpSpPr>
          <p:grpSpPr>
            <a:xfrm>
              <a:off x="1375531" y="1726085"/>
              <a:ext cx="3025122" cy="733129"/>
              <a:chOff x="6277252" y="2659097"/>
              <a:chExt cx="3025122" cy="733129"/>
            </a:xfrm>
          </p:grpSpPr>
          <p:sp>
            <p:nvSpPr>
              <p:cNvPr id="15" name="Rectángulo redondeado 12"/>
              <p:cNvSpPr>
                <a:spLocks noChangeAspect="1"/>
              </p:cNvSpPr>
              <p:nvPr/>
            </p:nvSpPr>
            <p:spPr>
              <a:xfrm>
                <a:off x="6277252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6" name="Rectángulo 9"/>
              <p:cNvSpPr/>
              <p:nvPr/>
            </p:nvSpPr>
            <p:spPr>
              <a:xfrm>
                <a:off x="7399957" y="2736703"/>
                <a:ext cx="1344472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Qualitat</a:t>
                </a:r>
              </a:p>
            </p:txBody>
          </p:sp>
        </p:grpSp>
        <p:sp>
          <p:nvSpPr>
            <p:cNvPr id="10" name="QuadreDeText 9"/>
            <p:cNvSpPr txBox="1"/>
            <p:nvPr/>
          </p:nvSpPr>
          <p:spPr>
            <a:xfrm>
              <a:off x="2270647" y="2120660"/>
              <a:ext cx="2187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Bústia Incidències</a:t>
              </a:r>
              <a:endParaRPr lang="ca-ES" sz="1600" b="1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6090" y="1587499"/>
              <a:ext cx="474489" cy="83099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Q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1717999"/>
            <a:ext cx="3084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Agrupa 16"/>
          <p:cNvGrpSpPr/>
          <p:nvPr/>
        </p:nvGrpSpPr>
        <p:grpSpPr>
          <a:xfrm>
            <a:off x="1375531" y="3235958"/>
            <a:ext cx="3082352" cy="733129"/>
            <a:chOff x="1375531" y="1726085"/>
            <a:chExt cx="3082352" cy="733129"/>
          </a:xfrm>
        </p:grpSpPr>
        <p:grpSp>
          <p:nvGrpSpPr>
            <p:cNvPr id="19" name="4 Grupo"/>
            <p:cNvGrpSpPr/>
            <p:nvPr/>
          </p:nvGrpSpPr>
          <p:grpSpPr>
            <a:xfrm>
              <a:off x="1375531" y="1726085"/>
              <a:ext cx="3025122" cy="733129"/>
              <a:chOff x="6277252" y="2659097"/>
              <a:chExt cx="3025122" cy="733129"/>
            </a:xfrm>
          </p:grpSpPr>
          <p:sp>
            <p:nvSpPr>
              <p:cNvPr id="22" name="Rectángulo redondeado 12"/>
              <p:cNvSpPr>
                <a:spLocks noChangeAspect="1"/>
              </p:cNvSpPr>
              <p:nvPr/>
            </p:nvSpPr>
            <p:spPr>
              <a:xfrm>
                <a:off x="6277252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23" name="Rectángulo 9"/>
              <p:cNvSpPr/>
              <p:nvPr/>
            </p:nvSpPr>
            <p:spPr>
              <a:xfrm>
                <a:off x="7491906" y="2736703"/>
                <a:ext cx="116057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Màster</a:t>
                </a:r>
              </a:p>
            </p:txBody>
          </p:sp>
        </p:grpSp>
        <p:sp>
          <p:nvSpPr>
            <p:cNvPr id="20" name="QuadreDeText 9"/>
            <p:cNvSpPr txBox="1"/>
            <p:nvPr/>
          </p:nvSpPr>
          <p:spPr>
            <a:xfrm>
              <a:off x="2270647" y="2120660"/>
              <a:ext cx="21872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Ket 4 </a:t>
              </a:r>
              <a:r>
                <a:rPr lang="ca-ES" sz="1600" b="1" dirty="0" err="1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Food</a:t>
              </a:r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 + Bio</a:t>
              </a:r>
              <a:endParaRPr lang="ca-ES" sz="1600" b="1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  <p:sp>
          <p:nvSpPr>
            <p:cNvPr id="21" name="Rectangle 10"/>
            <p:cNvSpPr/>
            <p:nvPr/>
          </p:nvSpPr>
          <p:spPr>
            <a:xfrm rot="19376158">
              <a:off x="1570734" y="1884424"/>
              <a:ext cx="621965" cy="43088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ca-ES" sz="28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Nou</a:t>
              </a:r>
              <a:endParaRPr lang="ca-ES" sz="28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8033" y="3121670"/>
            <a:ext cx="3084843" cy="847417"/>
          </a:xfrm>
          <a:prstGeom prst="rect">
            <a:avLst/>
          </a:prstGeom>
        </p:spPr>
      </p:pic>
      <p:grpSp>
        <p:nvGrpSpPr>
          <p:cNvPr id="30" name="Agrupa 29"/>
          <p:cNvGrpSpPr/>
          <p:nvPr/>
        </p:nvGrpSpPr>
        <p:grpSpPr>
          <a:xfrm>
            <a:off x="1414687" y="4846592"/>
            <a:ext cx="3025122" cy="733129"/>
            <a:chOff x="1883611" y="2556963"/>
            <a:chExt cx="3025122" cy="733129"/>
          </a:xfrm>
        </p:grpSpPr>
        <p:grpSp>
          <p:nvGrpSpPr>
            <p:cNvPr id="31" name="4 Grupo"/>
            <p:cNvGrpSpPr/>
            <p:nvPr/>
          </p:nvGrpSpPr>
          <p:grpSpPr>
            <a:xfrm>
              <a:off x="1883611" y="2556963"/>
              <a:ext cx="3025122" cy="733129"/>
              <a:chOff x="6277252" y="2670825"/>
              <a:chExt cx="3025122" cy="733129"/>
            </a:xfrm>
          </p:grpSpPr>
          <p:sp>
            <p:nvSpPr>
              <p:cNvPr id="33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14000">
                    <a:schemeClr val="accent1">
                      <a:tint val="66000"/>
                      <a:satMod val="160000"/>
                    </a:schemeClr>
                  </a:gs>
                  <a:gs pos="52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34" name="Rectángulo 9"/>
              <p:cNvSpPr/>
              <p:nvPr/>
            </p:nvSpPr>
            <p:spPr>
              <a:xfrm>
                <a:off x="7115138" y="2883500"/>
                <a:ext cx="2130006" cy="307777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Portes Obertes</a:t>
                </a:r>
              </a:p>
            </p:txBody>
          </p:sp>
        </p:grpSp>
        <p:pic>
          <p:nvPicPr>
            <p:cNvPr id="32" name="Picture 2" descr="Open class door with student in different attitudes and the teacher tired and resigned out with head down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256"/>
            <a:stretch/>
          </p:blipFill>
          <p:spPr bwMode="auto">
            <a:xfrm>
              <a:off x="2019047" y="2644450"/>
              <a:ext cx="604800" cy="55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Agrupa 5"/>
          <p:cNvGrpSpPr/>
          <p:nvPr/>
        </p:nvGrpSpPr>
        <p:grpSpPr>
          <a:xfrm>
            <a:off x="5544843" y="5184042"/>
            <a:ext cx="3161627" cy="742326"/>
            <a:chOff x="5531626" y="4810216"/>
            <a:chExt cx="3161627" cy="742326"/>
          </a:xfrm>
        </p:grpSpPr>
        <p:grpSp>
          <p:nvGrpSpPr>
            <p:cNvPr id="27" name="Agrupa 16"/>
            <p:cNvGrpSpPr/>
            <p:nvPr/>
          </p:nvGrpSpPr>
          <p:grpSpPr>
            <a:xfrm>
              <a:off x="5668131" y="4819413"/>
              <a:ext cx="3025122" cy="733129"/>
              <a:chOff x="1375531" y="1726085"/>
              <a:chExt cx="3025122" cy="733129"/>
            </a:xfrm>
          </p:grpSpPr>
          <p:grpSp>
            <p:nvGrpSpPr>
              <p:cNvPr id="28" name="4 Grupo"/>
              <p:cNvGrpSpPr/>
              <p:nvPr/>
            </p:nvGrpSpPr>
            <p:grpSpPr>
              <a:xfrm>
                <a:off x="1375531" y="1726085"/>
                <a:ext cx="3025122" cy="733129"/>
                <a:chOff x="6277252" y="2659097"/>
                <a:chExt cx="3025122" cy="733129"/>
              </a:xfrm>
            </p:grpSpPr>
            <p:sp>
              <p:nvSpPr>
                <p:cNvPr id="36" name="Rectángulo redondeado 12"/>
                <p:cNvSpPr>
                  <a:spLocks noChangeAspect="1"/>
                </p:cNvSpPr>
                <p:nvPr/>
              </p:nvSpPr>
              <p:spPr>
                <a:xfrm>
                  <a:off x="6277252" y="2659097"/>
                  <a:ext cx="3025122" cy="733129"/>
                </a:xfrm>
                <a:prstGeom prst="roundRect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 sz="2000" dirty="0"/>
                </a:p>
              </p:txBody>
            </p:sp>
            <p:sp>
              <p:nvSpPr>
                <p:cNvPr id="37" name="Rectángulo 9"/>
                <p:cNvSpPr/>
                <p:nvPr/>
              </p:nvSpPr>
              <p:spPr>
                <a:xfrm>
                  <a:off x="7715878" y="2736703"/>
                  <a:ext cx="12418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ca-ES" sz="2400" dirty="0" smtClean="0">
                      <a:ln w="0"/>
                      <a:solidFill>
                        <a:schemeClr val="accent6">
                          <a:lumMod val="75000"/>
                        </a:schemeClr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FÒRUM</a:t>
                  </a:r>
                </a:p>
              </p:txBody>
            </p:sp>
          </p:grpSp>
          <p:sp>
            <p:nvSpPr>
              <p:cNvPr id="29" name="QuadreDeText 9"/>
              <p:cNvSpPr txBox="1"/>
              <p:nvPr/>
            </p:nvSpPr>
            <p:spPr>
              <a:xfrm>
                <a:off x="2575459" y="2120660"/>
                <a:ext cx="17679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  <a:cs typeface="Aharoni" panose="02010803020104030203" pitchFamily="2" charset="-79"/>
                  </a:rPr>
                  <a:t>AGROBIOFOOD</a:t>
                </a:r>
                <a:endParaRPr lang="ca-ES" sz="16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endParaRPr>
              </a:p>
            </p:txBody>
          </p:sp>
        </p:grpSp>
        <p:pic>
          <p:nvPicPr>
            <p:cNvPr id="3" name="Imatge 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9464"/>
            <a:stretch/>
          </p:blipFill>
          <p:spPr>
            <a:xfrm>
              <a:off x="6235029" y="4913130"/>
              <a:ext cx="665326" cy="533171"/>
            </a:xfrm>
            <a:prstGeom prst="rect">
              <a:avLst/>
            </a:prstGeom>
          </p:spPr>
        </p:pic>
        <p:sp>
          <p:nvSpPr>
            <p:cNvPr id="4" name="QuadreDeText 3"/>
            <p:cNvSpPr txBox="1"/>
            <p:nvPr/>
          </p:nvSpPr>
          <p:spPr>
            <a:xfrm rot="19151988">
              <a:off x="5531626" y="4810216"/>
              <a:ext cx="9510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2000" b="1" dirty="0" smtClean="0">
                  <a:solidFill>
                    <a:srgbClr val="FF5050"/>
                  </a:solidFill>
                </a:rPr>
                <a:t>7 </a:t>
              </a:r>
            </a:p>
            <a:p>
              <a:pPr algn="ctr"/>
              <a:r>
                <a:rPr lang="ca-ES" sz="2000" b="1" dirty="0" smtClean="0">
                  <a:solidFill>
                    <a:srgbClr val="FF5050"/>
                  </a:solidFill>
                </a:rPr>
                <a:t>maig</a:t>
              </a:r>
              <a:endParaRPr lang="ca-ES" sz="2000" b="1" dirty="0">
                <a:solidFill>
                  <a:srgbClr val="FF5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93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64" y="627557"/>
            <a:ext cx="2095500" cy="4762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64" y="1721839"/>
            <a:ext cx="2095500" cy="4762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8396" y="760907"/>
            <a:ext cx="1409700" cy="3429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8396" y="1617064"/>
            <a:ext cx="1409700" cy="342900"/>
          </a:xfrm>
          <a:prstGeom prst="rect">
            <a:avLst/>
          </a:prstGeom>
        </p:spPr>
      </p:pic>
      <p:grpSp>
        <p:nvGrpSpPr>
          <p:cNvPr id="7" name="Agrupa 16"/>
          <p:cNvGrpSpPr/>
          <p:nvPr/>
        </p:nvGrpSpPr>
        <p:grpSpPr>
          <a:xfrm>
            <a:off x="979227" y="3884669"/>
            <a:ext cx="3025122" cy="830997"/>
            <a:chOff x="1548853" y="1726085"/>
            <a:chExt cx="3025122" cy="830997"/>
          </a:xfrm>
          <a:gradFill flip="none" rotWithShape="1">
            <a:gsLst>
              <a:gs pos="0">
                <a:schemeClr val="bg1"/>
              </a:gs>
              <a:gs pos="77000">
                <a:srgbClr val="FF0000"/>
              </a:gs>
              <a:gs pos="100000">
                <a:srgbClr val="FF0000"/>
              </a:gs>
            </a:gsLst>
            <a:lin ang="2700000" scaled="1"/>
            <a:tileRect/>
          </a:gradFill>
        </p:grpSpPr>
        <p:grpSp>
          <p:nvGrpSpPr>
            <p:cNvPr id="8" name="4 Grupo"/>
            <p:cNvGrpSpPr/>
            <p:nvPr/>
          </p:nvGrpSpPr>
          <p:grpSpPr>
            <a:xfrm>
              <a:off x="1548853" y="1726085"/>
              <a:ext cx="3025122" cy="733129"/>
              <a:chOff x="6450574" y="2659097"/>
              <a:chExt cx="3025122" cy="733129"/>
            </a:xfrm>
            <a:grpFill/>
          </p:grpSpPr>
          <p:sp>
            <p:nvSpPr>
              <p:cNvPr id="11" name="Rectángulo redondeado 12"/>
              <p:cNvSpPr>
                <a:spLocks noChangeAspect="1"/>
              </p:cNvSpPr>
              <p:nvPr/>
            </p:nvSpPr>
            <p:spPr>
              <a:xfrm>
                <a:off x="6450574" y="2659097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15000">
                    <a:schemeClr val="bg1"/>
                  </a:gs>
                  <a:gs pos="64000">
                    <a:srgbClr val="FF0000"/>
                  </a:gs>
                  <a:gs pos="99000">
                    <a:srgbClr val="FF0000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2" name="Rectángulo 9"/>
              <p:cNvSpPr/>
              <p:nvPr/>
            </p:nvSpPr>
            <p:spPr>
              <a:xfrm>
                <a:off x="7386889" y="2684340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2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Futur</a:t>
                </a:r>
              </a:p>
            </p:txBody>
          </p:sp>
        </p:grpSp>
        <p:sp>
          <p:nvSpPr>
            <p:cNvPr id="10" name="Rectangle 10"/>
            <p:cNvSpPr/>
            <p:nvPr/>
          </p:nvSpPr>
          <p:spPr>
            <a:xfrm>
              <a:off x="1604637" y="1726085"/>
              <a:ext cx="295025" cy="8309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F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  <p:sp>
          <p:nvSpPr>
            <p:cNvPr id="9" name="QuadreDeText 9"/>
            <p:cNvSpPr txBox="1"/>
            <p:nvPr/>
          </p:nvSpPr>
          <p:spPr>
            <a:xfrm>
              <a:off x="2280376" y="1810720"/>
              <a:ext cx="2170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a-ES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	 </a:t>
              </a:r>
              <a: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Portal de </a:t>
              </a:r>
              <a:b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</a:br>
              <a:r>
                <a:rPr lang="ca-ES" sz="16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producció científica</a:t>
              </a:r>
              <a:endParaRPr lang="ca-ES" sz="1600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4" name="Agrupa 16"/>
          <p:cNvGrpSpPr/>
          <p:nvPr/>
        </p:nvGrpSpPr>
        <p:grpSpPr>
          <a:xfrm>
            <a:off x="889287" y="5484103"/>
            <a:ext cx="3115062" cy="767083"/>
            <a:chOff x="1375531" y="1726085"/>
            <a:chExt cx="3115062" cy="767083"/>
          </a:xfrm>
          <a:gradFill>
            <a:gsLst>
              <a:gs pos="0">
                <a:srgbClr val="FF0000"/>
              </a:gs>
              <a:gs pos="28000">
                <a:srgbClr val="FF0000"/>
              </a:gs>
              <a:gs pos="70000">
                <a:srgbClr val="C00000"/>
              </a:gs>
            </a:gsLst>
            <a:lin ang="5400000" scaled="1"/>
          </a:gradFill>
        </p:grpSpPr>
        <p:sp>
          <p:nvSpPr>
            <p:cNvPr id="18" name="Rectángulo redondeado 12"/>
            <p:cNvSpPr>
              <a:spLocks noChangeAspect="1"/>
            </p:cNvSpPr>
            <p:nvPr/>
          </p:nvSpPr>
          <p:spPr>
            <a:xfrm>
              <a:off x="1375531" y="1726085"/>
              <a:ext cx="3025122" cy="733129"/>
            </a:xfrm>
            <a:prstGeom prst="roundRect">
              <a:avLst/>
            </a:prstGeom>
            <a:gradFill flip="none" rotWithShape="1">
              <a:gsLst>
                <a:gs pos="18000">
                  <a:schemeClr val="bg1"/>
                </a:gs>
                <a:gs pos="59000">
                  <a:srgbClr val="FF0000"/>
                </a:gs>
                <a:gs pos="96000">
                  <a:srgbClr val="FF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sz="2000" dirty="0"/>
            </a:p>
          </p:txBody>
        </p:sp>
        <p:sp>
          <p:nvSpPr>
            <p:cNvPr id="16" name="QuadreDeText 9"/>
            <p:cNvSpPr txBox="1"/>
            <p:nvPr/>
          </p:nvSpPr>
          <p:spPr>
            <a:xfrm>
              <a:off x="2196994" y="1969948"/>
              <a:ext cx="22935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400" dirty="0" err="1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Blog</a:t>
              </a:r>
              <a:r>
                <a:rPr lang="ca-ES" sz="1400" dirty="0" smtClean="0">
                  <a:solidFill>
                    <a:schemeClr val="bg1"/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 de participació de la comunitat universitària</a:t>
              </a:r>
              <a:endParaRPr lang="ca-ES" sz="1400" dirty="0">
                <a:solidFill>
                  <a:schemeClr val="bg1"/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  <p:pic>
        <p:nvPicPr>
          <p:cNvPr id="20" name="Imagen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4182" y="627557"/>
            <a:ext cx="723002" cy="723002"/>
          </a:xfrm>
          <a:prstGeom prst="rect">
            <a:avLst/>
          </a:prstGeom>
        </p:spPr>
      </p:pic>
      <p:sp>
        <p:nvSpPr>
          <p:cNvPr id="21" name="Rectangle 10"/>
          <p:cNvSpPr/>
          <p:nvPr/>
        </p:nvSpPr>
        <p:spPr>
          <a:xfrm rot="20792171">
            <a:off x="865118" y="5559469"/>
            <a:ext cx="1579428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ca-ES" sz="2400" b="1" dirty="0" smtClean="0">
                <a:ln w="10541" cmpd="sng">
                  <a:solidFill>
                    <a:schemeClr val="tx1"/>
                  </a:solidFill>
                  <a:prstDash val="solid"/>
                </a:ln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La teva UPC</a:t>
            </a:r>
            <a:endParaRPr lang="ca-ES" sz="2400" b="1" dirty="0">
              <a:ln w="10541" cmpd="sng">
                <a:solidFill>
                  <a:schemeClr val="tx1"/>
                </a:solidFill>
                <a:prstDash val="solid"/>
              </a:ln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7"/>
          <a:srcRect t="8489" b="9700"/>
          <a:stretch/>
        </p:blipFill>
        <p:spPr>
          <a:xfrm>
            <a:off x="6994752" y="3424844"/>
            <a:ext cx="3023878" cy="748145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8"/>
          <a:srcRect t="9165" r="3439" b="10628"/>
          <a:stretch/>
        </p:blipFill>
        <p:spPr>
          <a:xfrm>
            <a:off x="6824050" y="5503041"/>
            <a:ext cx="3084722" cy="748145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0441" y="481600"/>
            <a:ext cx="1511939" cy="768163"/>
          </a:xfrm>
          <a:prstGeom prst="rect">
            <a:avLst/>
          </a:prstGeom>
        </p:spPr>
      </p:pic>
      <p:grpSp>
        <p:nvGrpSpPr>
          <p:cNvPr id="22" name="Agrupa 16"/>
          <p:cNvGrpSpPr/>
          <p:nvPr/>
        </p:nvGrpSpPr>
        <p:grpSpPr>
          <a:xfrm>
            <a:off x="889287" y="2806332"/>
            <a:ext cx="3025122" cy="830997"/>
            <a:chOff x="1548853" y="1726085"/>
            <a:chExt cx="3025122" cy="830997"/>
          </a:xfrm>
          <a:gradFill flip="none" rotWithShape="1">
            <a:gsLst>
              <a:gs pos="0">
                <a:schemeClr val="bg1"/>
              </a:gs>
              <a:gs pos="77000">
                <a:srgbClr val="FF0000"/>
              </a:gs>
              <a:gs pos="100000">
                <a:srgbClr val="FF0000"/>
              </a:gs>
            </a:gsLst>
            <a:lin ang="2700000" scaled="1"/>
            <a:tileRect/>
          </a:gradFill>
        </p:grpSpPr>
        <p:grpSp>
          <p:nvGrpSpPr>
            <p:cNvPr id="23" name="4 Grupo"/>
            <p:cNvGrpSpPr/>
            <p:nvPr/>
          </p:nvGrpSpPr>
          <p:grpSpPr>
            <a:xfrm>
              <a:off x="1548853" y="1726085"/>
              <a:ext cx="3025122" cy="733129"/>
              <a:chOff x="6450574" y="2659097"/>
              <a:chExt cx="3025122" cy="733129"/>
            </a:xfrm>
            <a:grpFill/>
          </p:grpSpPr>
          <p:sp>
            <p:nvSpPr>
              <p:cNvPr id="27" name="Rectángulo redondeado 12"/>
              <p:cNvSpPr>
                <a:spLocks noChangeAspect="1"/>
              </p:cNvSpPr>
              <p:nvPr/>
            </p:nvSpPr>
            <p:spPr>
              <a:xfrm>
                <a:off x="6450574" y="2659097"/>
                <a:ext cx="3025122" cy="733129"/>
              </a:xfrm>
              <a:prstGeom prst="roundRect">
                <a:avLst/>
              </a:prstGeom>
              <a:gradFill>
                <a:gsLst>
                  <a:gs pos="24000">
                    <a:schemeClr val="bg1"/>
                  </a:gs>
                  <a:gs pos="91000">
                    <a:srgbClr val="FF5050"/>
                  </a:gs>
                  <a:gs pos="100000">
                    <a:srgbClr val="CC0000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28" name="Rectángulo 9"/>
              <p:cNvSpPr/>
              <p:nvPr/>
            </p:nvSpPr>
            <p:spPr>
              <a:xfrm>
                <a:off x="7386889" y="2684340"/>
                <a:ext cx="888064" cy="369332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r>
                  <a:rPr lang="ca-ES" sz="2400" dirty="0" smtClean="0">
                    <a:ln w="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Futur</a:t>
                </a:r>
              </a:p>
            </p:txBody>
          </p:sp>
        </p:grpSp>
        <p:sp>
          <p:nvSpPr>
            <p:cNvPr id="25" name="Rectangle 10"/>
            <p:cNvSpPr/>
            <p:nvPr/>
          </p:nvSpPr>
          <p:spPr>
            <a:xfrm>
              <a:off x="1604637" y="1726085"/>
              <a:ext cx="29502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ca-ES" sz="5400" b="1" dirty="0" smtClean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</a:rPr>
                <a:t>F</a:t>
              </a:r>
              <a:endParaRPr lang="ca-ES" sz="5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endParaRPr>
            </a:p>
          </p:txBody>
        </p:sp>
        <p:sp>
          <p:nvSpPr>
            <p:cNvPr id="26" name="QuadreDeText 9"/>
            <p:cNvSpPr txBox="1"/>
            <p:nvPr/>
          </p:nvSpPr>
          <p:spPr>
            <a:xfrm>
              <a:off x="2288080" y="1800261"/>
              <a:ext cx="2170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a-E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	 </a:t>
              </a:r>
              <a: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Portal de </a:t>
              </a:r>
              <a:b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</a:br>
              <a:r>
                <a:rPr lang="ca-E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  <a:cs typeface="Aharoni" panose="02010803020104030203" pitchFamily="2" charset="-79"/>
                </a:rPr>
                <a:t>producció científica</a:t>
              </a:r>
              <a:endParaRPr lang="ca-E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54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 13"/>
          <p:cNvGrpSpPr/>
          <p:nvPr/>
        </p:nvGrpSpPr>
        <p:grpSpPr>
          <a:xfrm>
            <a:off x="1432761" y="733242"/>
            <a:ext cx="3025122" cy="734400"/>
            <a:chOff x="1432761" y="733242"/>
            <a:chExt cx="3025122" cy="734400"/>
          </a:xfrm>
        </p:grpSpPr>
        <p:grpSp>
          <p:nvGrpSpPr>
            <p:cNvPr id="10" name="4 Grupo"/>
            <p:cNvGrpSpPr/>
            <p:nvPr/>
          </p:nvGrpSpPr>
          <p:grpSpPr>
            <a:xfrm>
              <a:off x="1432761" y="734513"/>
              <a:ext cx="3025122" cy="733129"/>
              <a:chOff x="6277252" y="2670825"/>
              <a:chExt cx="3025122" cy="733129"/>
            </a:xfrm>
          </p:grpSpPr>
          <p:sp>
            <p:nvSpPr>
              <p:cNvPr id="1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3" name="Rectángulo 9"/>
              <p:cNvSpPr/>
              <p:nvPr/>
            </p:nvSpPr>
            <p:spPr>
              <a:xfrm>
                <a:off x="7457457" y="2739380"/>
                <a:ext cx="1689950" cy="61555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Beques </a:t>
                </a:r>
              </a:p>
              <a:p>
                <a:pPr algn="ctr"/>
                <a:r>
                  <a:rPr lang="ca-ES" sz="2000" dirty="0" err="1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Mercabarna</a:t>
                </a:r>
                <a:endParaRPr lang="ca-ES" sz="20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26" name="Picture 2" descr="Online job applicant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1311" y="733242"/>
              <a:ext cx="734400" cy="73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38409"/>
            <a:ext cx="30480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Agrupa 7"/>
          <p:cNvGrpSpPr/>
          <p:nvPr/>
        </p:nvGrpSpPr>
        <p:grpSpPr>
          <a:xfrm>
            <a:off x="1585161" y="3460779"/>
            <a:ext cx="3085026" cy="733129"/>
            <a:chOff x="1432761" y="734513"/>
            <a:chExt cx="3085026" cy="733129"/>
          </a:xfrm>
        </p:grpSpPr>
        <p:grpSp>
          <p:nvGrpSpPr>
            <p:cNvPr id="9" name="4 Grupo"/>
            <p:cNvGrpSpPr/>
            <p:nvPr/>
          </p:nvGrpSpPr>
          <p:grpSpPr>
            <a:xfrm>
              <a:off x="1432761" y="734513"/>
              <a:ext cx="3085026" cy="733129"/>
              <a:chOff x="6277252" y="2670825"/>
              <a:chExt cx="3085026" cy="733129"/>
            </a:xfrm>
          </p:grpSpPr>
          <p:sp>
            <p:nvSpPr>
              <p:cNvPr id="15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00FF"/>
                  </a:gs>
                  <a:gs pos="76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sz="2000" dirty="0"/>
              </a:p>
            </p:txBody>
          </p:sp>
          <p:sp>
            <p:nvSpPr>
              <p:cNvPr id="16" name="Rectángulo 9"/>
              <p:cNvSpPr/>
              <p:nvPr/>
            </p:nvSpPr>
            <p:spPr>
              <a:xfrm>
                <a:off x="6903913" y="2739380"/>
                <a:ext cx="2458365" cy="523220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Ofertes de treball </a:t>
                </a:r>
                <a:r>
                  <a:rPr lang="ca-ES" sz="16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i</a:t>
                </a:r>
                <a:r>
                  <a:rPr lang="ca-ES" sz="2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 </a:t>
                </a:r>
              </a:p>
              <a:p>
                <a:pPr algn="ctr"/>
                <a:r>
                  <a:rPr lang="ca-ES" sz="14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Programa </a:t>
                </a:r>
                <a:r>
                  <a:rPr lang="ca-ES" sz="1400" dirty="0" err="1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Mercabarna</a:t>
                </a:r>
                <a:endParaRPr lang="ca-ES" sz="14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1" name="Picture 2" descr="Online job applicant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3289" y="833027"/>
              <a:ext cx="551765" cy="551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upo 6"/>
          <p:cNvGrpSpPr/>
          <p:nvPr/>
        </p:nvGrpSpPr>
        <p:grpSpPr>
          <a:xfrm>
            <a:off x="6975447" y="2610867"/>
            <a:ext cx="3025122" cy="733129"/>
            <a:chOff x="1928686" y="2101198"/>
            <a:chExt cx="3025122" cy="733129"/>
          </a:xfrm>
        </p:grpSpPr>
        <p:grpSp>
          <p:nvGrpSpPr>
            <p:cNvPr id="18" name="4 Grupo"/>
            <p:cNvGrpSpPr/>
            <p:nvPr/>
          </p:nvGrpSpPr>
          <p:grpSpPr>
            <a:xfrm>
              <a:off x="1928686" y="2101198"/>
              <a:ext cx="3025122" cy="733129"/>
              <a:chOff x="6277252" y="2670825"/>
              <a:chExt cx="3025122" cy="733129"/>
            </a:xfrm>
          </p:grpSpPr>
          <p:sp>
            <p:nvSpPr>
              <p:cNvPr id="20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1" name="Rectángulo 9"/>
              <p:cNvSpPr/>
              <p:nvPr/>
            </p:nvSpPr>
            <p:spPr>
              <a:xfrm>
                <a:off x="7252862" y="2770102"/>
                <a:ext cx="1854547" cy="55399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360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Horaris</a:t>
                </a:r>
                <a:endParaRPr lang="ca-ES" sz="3600" b="0" cap="none" spc="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9" name="Picture 8" descr="Clock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365" y="2182407"/>
              <a:ext cx="572907" cy="572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Agrupa 28"/>
          <p:cNvGrpSpPr/>
          <p:nvPr/>
        </p:nvGrpSpPr>
        <p:grpSpPr>
          <a:xfrm>
            <a:off x="6773232" y="4285036"/>
            <a:ext cx="3025122" cy="733129"/>
            <a:chOff x="1426411" y="4350241"/>
            <a:chExt cx="3025122" cy="733129"/>
          </a:xfrm>
          <a:noFill/>
        </p:grpSpPr>
        <p:grpSp>
          <p:nvGrpSpPr>
            <p:cNvPr id="30" name="4 Grupo"/>
            <p:cNvGrpSpPr/>
            <p:nvPr/>
          </p:nvGrpSpPr>
          <p:grpSpPr>
            <a:xfrm>
              <a:off x="1426411" y="4350241"/>
              <a:ext cx="3025122" cy="733129"/>
              <a:chOff x="6277252" y="2670825"/>
              <a:chExt cx="3025122" cy="733129"/>
            </a:xfrm>
            <a:grpFill/>
          </p:grpSpPr>
          <p:sp>
            <p:nvSpPr>
              <p:cNvPr id="32" name="Rectángulo redondeado 12"/>
              <p:cNvSpPr>
                <a:spLocks noChangeAspect="1"/>
              </p:cNvSpPr>
              <p:nvPr/>
            </p:nvSpPr>
            <p:spPr>
              <a:xfrm>
                <a:off x="6277252" y="2670825"/>
                <a:ext cx="3025122" cy="733129"/>
              </a:xfrm>
              <a:prstGeom prst="round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3" name="Rectángulo 9"/>
              <p:cNvSpPr/>
              <p:nvPr/>
            </p:nvSpPr>
            <p:spPr>
              <a:xfrm>
                <a:off x="7065248" y="2851223"/>
                <a:ext cx="2037544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ca-ES" sz="2400" dirty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omic Sans MS" panose="030F0702030302020204" pitchFamily="66" charset="0"/>
                  </a:rPr>
                  <a:t>e</a:t>
                </a:r>
                <a:r>
                  <a:rPr lang="ca-ES" sz="2400" dirty="0" smtClean="0">
                    <a:ln w="0"/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rPr>
                  <a:t>-secretaria</a:t>
                </a:r>
              </a:p>
            </p:txBody>
          </p:sp>
        </p:grpSp>
        <p:pic>
          <p:nvPicPr>
            <p:cNvPr id="31" name="Picture 2" descr="messages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845" y="4434971"/>
              <a:ext cx="560668" cy="560668"/>
            </a:xfrm>
            <a:prstGeom prst="rect">
              <a:avLst/>
            </a:prstGeom>
            <a:grpFill/>
            <a:ln>
              <a:noFill/>
            </a:ln>
            <a:extLst/>
          </p:spPr>
        </p:pic>
      </p:grpSp>
      <p:sp>
        <p:nvSpPr>
          <p:cNvPr id="25" name="Rectangle arrodonit 15"/>
          <p:cNvSpPr/>
          <p:nvPr/>
        </p:nvSpPr>
        <p:spPr>
          <a:xfrm>
            <a:off x="416377" y="4834766"/>
            <a:ext cx="6289097" cy="1383739"/>
          </a:xfrm>
          <a:prstGeom prst="roundRect">
            <a:avLst/>
          </a:prstGeom>
          <a:solidFill>
            <a:srgbClr val="BC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Modificacions docència</a:t>
            </a:r>
          </a:p>
          <a:p>
            <a:pPr algn="ctr"/>
            <a:r>
              <a:rPr lang="ca-E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15-30 Octubre 2020 </a:t>
            </a:r>
            <a:endParaRPr lang="ca-ES" sz="40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379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0063" y="742951"/>
            <a:ext cx="8501062" cy="200739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Eleccions 2020</a:t>
            </a:r>
          </a:p>
          <a:p>
            <a:r>
              <a:rPr lang="ca-E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v</a:t>
            </a:r>
            <a:r>
              <a:rPr lang="ca-E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acants </a:t>
            </a:r>
            <a:r>
              <a:rPr lang="ca-ES" sz="32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Estudiantat</a:t>
            </a:r>
            <a:r>
              <a:rPr lang="ca-E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r>
              <a:rPr lang="ca-E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Junta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7" r="14051"/>
          <a:stretch/>
        </p:blipFill>
        <p:spPr>
          <a:xfrm>
            <a:off x="5143500" y="742951"/>
            <a:ext cx="3857625" cy="200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75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17031</TotalTime>
  <Words>112</Words>
  <Application>Microsoft Office PowerPoint</Application>
  <PresentationFormat>Panorámica</PresentationFormat>
  <Paragraphs>64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Aharoni</vt:lpstr>
      <vt:lpstr>Arial</vt:lpstr>
      <vt:lpstr>Arial Black</vt:lpstr>
      <vt:lpstr>Bradley Hand ITC</vt:lpstr>
      <vt:lpstr>Calibri</vt:lpstr>
      <vt:lpstr>Calibri Light</vt:lpstr>
      <vt:lpstr>Comic Sans MS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or</dc:creator>
  <cp:lastModifiedBy>Agnès Hereter</cp:lastModifiedBy>
  <cp:revision>65</cp:revision>
  <dcterms:created xsi:type="dcterms:W3CDTF">2014-05-27T19:47:07Z</dcterms:created>
  <dcterms:modified xsi:type="dcterms:W3CDTF">2020-10-16T12:40:45Z</dcterms:modified>
</cp:coreProperties>
</file>